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1" r:id="rId10"/>
    <p:sldId id="292" r:id="rId11"/>
    <p:sldId id="293" r:id="rId12"/>
    <p:sldId id="267" r:id="rId13"/>
    <p:sldId id="285" r:id="rId14"/>
    <p:sldId id="286" r:id="rId15"/>
    <p:sldId id="268" r:id="rId16"/>
    <p:sldId id="284" r:id="rId17"/>
    <p:sldId id="287" r:id="rId18"/>
    <p:sldId id="288"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5912A-D52C-8440-BB98-8557128659F0}" type="datetimeFigureOut">
              <a:rPr lang="en-US" smtClean="0"/>
              <a:t>6/12/20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E6397-E61D-3446-BDD9-AD45E95C66DB}" type="slidenum">
              <a:rPr lang="en-US" smtClean="0"/>
              <a:t>‹#›</a:t>
            </a:fld>
            <a:endParaRPr lang="en-US"/>
          </a:p>
        </p:txBody>
      </p:sp>
    </p:spTree>
    <p:extLst>
      <p:ext uri="{BB962C8B-B14F-4D97-AF65-F5344CB8AC3E}">
        <p14:creationId xmlns:p14="http://schemas.microsoft.com/office/powerpoint/2010/main" val="1342890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313185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3745056408"/>
              </p:ext>
            </p:extLst>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(27-May-2-June)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468</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161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107.2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734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208.8 days</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588.1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352.6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1,337</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156</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585.5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637.2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528.9 days</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313.0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507.3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381.2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258.4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22,013</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290.9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185.9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155,000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268.2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194.5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8" y="2245656"/>
            <a:ext cx="5449821"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522269" cy="338554"/>
          </a:xfrm>
          <a:prstGeom prst="rect">
            <a:avLst/>
          </a:prstGeom>
          <a:noFill/>
        </p:spPr>
        <p:txBody>
          <a:bodyPr wrap="none" rtlCol="0">
            <a:spAutoFit/>
          </a:bodyPr>
          <a:lstStyle/>
          <a:p>
            <a:r>
              <a:rPr lang="en-GB" sz="1600" b="1" dirty="0"/>
              <a:t>Summary of new confirmed Covid-19 cases per 100,000 population (all ages); 30 January to 7 June</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7 June</a:t>
            </a:r>
            <a:r>
              <a:rPr lang="en-GB" sz="1200" dirty="0"/>
              <a:t>. However, as data for recent days are likely to change significantly, only data up to </a:t>
            </a:r>
            <a:r>
              <a:rPr lang="en-GB" sz="1200" b="1" dirty="0"/>
              <a:t>Tue 2 June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Arun or Chichester in the most recent complete days and as such the doubling time is not calculated.</a:t>
            </a:r>
          </a:p>
        </p:txBody>
      </p:sp>
    </p:spTree>
    <p:extLst>
      <p:ext uri="{BB962C8B-B14F-4D97-AF65-F5344CB8AC3E}">
        <p14:creationId xmlns:p14="http://schemas.microsoft.com/office/powerpoint/2010/main" val="30240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2930379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378561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871758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01195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1208965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839130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386558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936345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310101" y="689148"/>
            <a:ext cx="5406887"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In Brighton and Hove, in the week ending 29</a:t>
            </a:r>
            <a:r>
              <a:rPr lang="en-GB" sz="1400" baseline="30000" dirty="0"/>
              <a:t>th</a:t>
            </a:r>
            <a:r>
              <a:rPr lang="en-GB" sz="1400" dirty="0"/>
              <a:t> May, the number of deaths was highest in hospitals. The total number of deaths occurring in this week and registered by the 6</a:t>
            </a:r>
            <a:r>
              <a:rPr lang="en-GB" sz="1400" baseline="30000" dirty="0"/>
              <a:t>th</a:t>
            </a:r>
            <a:r>
              <a:rPr lang="en-GB" sz="1400" dirty="0"/>
              <a:t> June is 38.</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2"/>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1103707683"/>
              </p:ext>
            </p:extLst>
          </p:nvPr>
        </p:nvGraphicFramePr>
        <p:xfrm>
          <a:off x="370913" y="5163671"/>
          <a:ext cx="11405078" cy="1440327"/>
        </p:xfrm>
        <a:graphic>
          <a:graphicData uri="http://schemas.openxmlformats.org/drawingml/2006/table">
            <a:tbl>
              <a:tblPr/>
              <a:tblGrid>
                <a:gridCol w="651720">
                  <a:extLst>
                    <a:ext uri="{9D8B030D-6E8A-4147-A177-3AD203B41FA5}">
                      <a16:colId xmlns:a16="http://schemas.microsoft.com/office/drawing/2014/main" val="1998575075"/>
                    </a:ext>
                  </a:extLst>
                </a:gridCol>
                <a:gridCol w="488789">
                  <a:extLst>
                    <a:ext uri="{9D8B030D-6E8A-4147-A177-3AD203B41FA5}">
                      <a16:colId xmlns:a16="http://schemas.microsoft.com/office/drawing/2014/main" val="4082139058"/>
                    </a:ext>
                  </a:extLst>
                </a:gridCol>
                <a:gridCol w="488789">
                  <a:extLst>
                    <a:ext uri="{9D8B030D-6E8A-4147-A177-3AD203B41FA5}">
                      <a16:colId xmlns:a16="http://schemas.microsoft.com/office/drawing/2014/main" val="1877115370"/>
                    </a:ext>
                  </a:extLst>
                </a:gridCol>
                <a:gridCol w="488789">
                  <a:extLst>
                    <a:ext uri="{9D8B030D-6E8A-4147-A177-3AD203B41FA5}">
                      <a16:colId xmlns:a16="http://schemas.microsoft.com/office/drawing/2014/main" val="696609331"/>
                    </a:ext>
                  </a:extLst>
                </a:gridCol>
                <a:gridCol w="488789">
                  <a:extLst>
                    <a:ext uri="{9D8B030D-6E8A-4147-A177-3AD203B41FA5}">
                      <a16:colId xmlns:a16="http://schemas.microsoft.com/office/drawing/2014/main" val="945435690"/>
                    </a:ext>
                  </a:extLst>
                </a:gridCol>
                <a:gridCol w="488789">
                  <a:extLst>
                    <a:ext uri="{9D8B030D-6E8A-4147-A177-3AD203B41FA5}">
                      <a16:colId xmlns:a16="http://schemas.microsoft.com/office/drawing/2014/main" val="4099392816"/>
                    </a:ext>
                  </a:extLst>
                </a:gridCol>
                <a:gridCol w="488789">
                  <a:extLst>
                    <a:ext uri="{9D8B030D-6E8A-4147-A177-3AD203B41FA5}">
                      <a16:colId xmlns:a16="http://schemas.microsoft.com/office/drawing/2014/main" val="2492613715"/>
                    </a:ext>
                  </a:extLst>
                </a:gridCol>
                <a:gridCol w="488789">
                  <a:extLst>
                    <a:ext uri="{9D8B030D-6E8A-4147-A177-3AD203B41FA5}">
                      <a16:colId xmlns:a16="http://schemas.microsoft.com/office/drawing/2014/main" val="4065020466"/>
                    </a:ext>
                  </a:extLst>
                </a:gridCol>
                <a:gridCol w="488789">
                  <a:extLst>
                    <a:ext uri="{9D8B030D-6E8A-4147-A177-3AD203B41FA5}">
                      <a16:colId xmlns:a16="http://schemas.microsoft.com/office/drawing/2014/main" val="1865002551"/>
                    </a:ext>
                  </a:extLst>
                </a:gridCol>
                <a:gridCol w="488789">
                  <a:extLst>
                    <a:ext uri="{9D8B030D-6E8A-4147-A177-3AD203B41FA5}">
                      <a16:colId xmlns:a16="http://schemas.microsoft.com/office/drawing/2014/main" val="3813846355"/>
                    </a:ext>
                  </a:extLst>
                </a:gridCol>
                <a:gridCol w="488789">
                  <a:extLst>
                    <a:ext uri="{9D8B030D-6E8A-4147-A177-3AD203B41FA5}">
                      <a16:colId xmlns:a16="http://schemas.microsoft.com/office/drawing/2014/main" val="234630756"/>
                    </a:ext>
                  </a:extLst>
                </a:gridCol>
                <a:gridCol w="488789">
                  <a:extLst>
                    <a:ext uri="{9D8B030D-6E8A-4147-A177-3AD203B41FA5}">
                      <a16:colId xmlns:a16="http://schemas.microsoft.com/office/drawing/2014/main" val="3725478471"/>
                    </a:ext>
                  </a:extLst>
                </a:gridCol>
                <a:gridCol w="488789">
                  <a:extLst>
                    <a:ext uri="{9D8B030D-6E8A-4147-A177-3AD203B41FA5}">
                      <a16:colId xmlns:a16="http://schemas.microsoft.com/office/drawing/2014/main" val="2828013913"/>
                    </a:ext>
                  </a:extLst>
                </a:gridCol>
                <a:gridCol w="488789">
                  <a:extLst>
                    <a:ext uri="{9D8B030D-6E8A-4147-A177-3AD203B41FA5}">
                      <a16:colId xmlns:a16="http://schemas.microsoft.com/office/drawing/2014/main" val="2637868432"/>
                    </a:ext>
                  </a:extLst>
                </a:gridCol>
                <a:gridCol w="488789">
                  <a:extLst>
                    <a:ext uri="{9D8B030D-6E8A-4147-A177-3AD203B41FA5}">
                      <a16:colId xmlns:a16="http://schemas.microsoft.com/office/drawing/2014/main" val="1956483777"/>
                    </a:ext>
                  </a:extLst>
                </a:gridCol>
                <a:gridCol w="488789">
                  <a:extLst>
                    <a:ext uri="{9D8B030D-6E8A-4147-A177-3AD203B41FA5}">
                      <a16:colId xmlns:a16="http://schemas.microsoft.com/office/drawing/2014/main" val="1653521048"/>
                    </a:ext>
                  </a:extLst>
                </a:gridCol>
                <a:gridCol w="488789">
                  <a:extLst>
                    <a:ext uri="{9D8B030D-6E8A-4147-A177-3AD203B41FA5}">
                      <a16:colId xmlns:a16="http://schemas.microsoft.com/office/drawing/2014/main" val="2665635879"/>
                    </a:ext>
                  </a:extLst>
                </a:gridCol>
                <a:gridCol w="488789">
                  <a:extLst>
                    <a:ext uri="{9D8B030D-6E8A-4147-A177-3AD203B41FA5}">
                      <a16:colId xmlns:a16="http://schemas.microsoft.com/office/drawing/2014/main" val="2210826613"/>
                    </a:ext>
                  </a:extLst>
                </a:gridCol>
                <a:gridCol w="488789">
                  <a:extLst>
                    <a:ext uri="{9D8B030D-6E8A-4147-A177-3AD203B41FA5}">
                      <a16:colId xmlns:a16="http://schemas.microsoft.com/office/drawing/2014/main" val="1066874851"/>
                    </a:ext>
                  </a:extLst>
                </a:gridCol>
                <a:gridCol w="488789">
                  <a:extLst>
                    <a:ext uri="{9D8B030D-6E8A-4147-A177-3AD203B41FA5}">
                      <a16:colId xmlns:a16="http://schemas.microsoft.com/office/drawing/2014/main" val="1570344299"/>
                    </a:ext>
                  </a:extLst>
                </a:gridCol>
                <a:gridCol w="488789">
                  <a:extLst>
                    <a:ext uri="{9D8B030D-6E8A-4147-A177-3AD203B41FA5}">
                      <a16:colId xmlns:a16="http://schemas.microsoft.com/office/drawing/2014/main" val="3799185299"/>
                    </a:ext>
                  </a:extLst>
                </a:gridCol>
                <a:gridCol w="488789">
                  <a:extLst>
                    <a:ext uri="{9D8B030D-6E8A-4147-A177-3AD203B41FA5}">
                      <a16:colId xmlns:a16="http://schemas.microsoft.com/office/drawing/2014/main" val="577733187"/>
                    </a:ext>
                  </a:extLst>
                </a:gridCol>
                <a:gridCol w="488789">
                  <a:extLst>
                    <a:ext uri="{9D8B030D-6E8A-4147-A177-3AD203B41FA5}">
                      <a16:colId xmlns:a16="http://schemas.microsoft.com/office/drawing/2014/main" val="2851271479"/>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34.1%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783489" cy="307777"/>
          </a:xfrm>
          <a:prstGeom prst="rect">
            <a:avLst/>
          </a:prstGeom>
          <a:noFill/>
        </p:spPr>
        <p:txBody>
          <a:bodyPr wrap="none" rtlCol="0">
            <a:spAutoFit/>
          </a:bodyPr>
          <a:lstStyle/>
          <a:p>
            <a:r>
              <a:rPr lang="en-US" sz="1400" b="1" dirty="0"/>
              <a:t>All cause mortality; Brighton and Hove; week ending 29</a:t>
            </a:r>
            <a:r>
              <a:rPr lang="en-US" sz="1400" b="1" baseline="30000" dirty="0"/>
              <a:t>th</a:t>
            </a:r>
            <a:r>
              <a:rPr lang="en-US" sz="1400" b="1" dirty="0"/>
              <a:t>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771688408"/>
              </p:ext>
            </p:extLst>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25.2 (18.9-32.9)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17.7 (14.9-20.8)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26.4 (23.4-29.8)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 (20.8-25)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13,047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28.6 (28.1-29.1)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42479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4154984"/>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07 Jun, Brighton and Hove has recorded 468 confirmed Covid-19 cases. This is 18.4%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294268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5</a:t>
            </a:r>
            <a:r>
              <a:rPr lang="en-GB" sz="1400" baseline="30000" dirty="0">
                <a:solidFill>
                  <a:srgbClr val="FF0000"/>
                </a:solidFill>
              </a:rPr>
              <a:t>th</a:t>
            </a:r>
            <a:r>
              <a:rPr lang="en-GB" sz="1400" dirty="0">
                <a:solidFill>
                  <a:srgbClr val="FF0000"/>
                </a:solidFill>
              </a:rPr>
              <a:t>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5th June there have been 51 Covid-19 deaths notified to Care Quality Commission from Brighton and Hove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40.2% of the 127 deaths notified to CQC between 10th April and 5th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7212744" cy="307777"/>
          </a:xfrm>
          <a:prstGeom prst="rect">
            <a:avLst/>
          </a:prstGeom>
          <a:noFill/>
        </p:spPr>
        <p:txBody>
          <a:bodyPr wrap="none" rtlCol="0">
            <a:spAutoFit/>
          </a:bodyPr>
          <a:lstStyle/>
          <a:p>
            <a:r>
              <a:rPr lang="en-US" sz="1400" dirty="0"/>
              <a:t>Daily care home deaths notified to the Care Quality Commission; Brighton and Hove 05/06/2020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6" y="3683000"/>
            <a:ext cx="6773329"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6" y="508001"/>
            <a:ext cx="6773329"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07/06/2020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704083212"/>
              </p:ext>
            </p:extLst>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25.4 per 100,000 (21.3-30)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 per 100,000 (17.9-27.9)</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65.4 per 100,000 (57.5-74)</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23.3 per 100,000 (19.1-28)</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27,489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4"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07/06/2020</a:t>
            </a:r>
          </a:p>
        </p:txBody>
      </p:sp>
    </p:spTree>
    <p:extLst>
      <p:ext uri="{BB962C8B-B14F-4D97-AF65-F5344CB8AC3E}">
        <p14:creationId xmlns:p14="http://schemas.microsoft.com/office/powerpoint/2010/main" val="300991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909310"/>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07/06/2020)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29th May but were registered up to 6th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 It is anticipated that a new release of this age-standardised data will be published on Friday 12</a:t>
            </a:r>
            <a:r>
              <a:rPr lang="en-GB" sz="1400" i="1" baseline="30000" dirty="0">
                <a:solidFill>
                  <a:schemeClr val="accent1"/>
                </a:solidFill>
              </a:rPr>
              <a:t>th</a:t>
            </a:r>
            <a:r>
              <a:rPr lang="en-GB" sz="1400" i="1" dirty="0">
                <a:solidFill>
                  <a:schemeClr val="accent1"/>
                </a:solidFill>
              </a:rPr>
              <a:t> June.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90281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3856957624"/>
              </p:ext>
            </p:extLst>
          </p:nvPr>
        </p:nvGraphicFramePr>
        <p:xfrm>
          <a:off x="377687" y="866741"/>
          <a:ext cx="11550620" cy="5337882"/>
        </p:xfrm>
        <a:graphic>
          <a:graphicData uri="http://schemas.openxmlformats.org/drawingml/2006/table">
            <a:tbl>
              <a:tblPr/>
              <a:tblGrid>
                <a:gridCol w="1208992">
                  <a:extLst>
                    <a:ext uri="{9D8B030D-6E8A-4147-A177-3AD203B41FA5}">
                      <a16:colId xmlns:a16="http://schemas.microsoft.com/office/drawing/2014/main" val="914011533"/>
                    </a:ext>
                  </a:extLst>
                </a:gridCol>
                <a:gridCol w="470074">
                  <a:extLst>
                    <a:ext uri="{9D8B030D-6E8A-4147-A177-3AD203B41FA5}">
                      <a16:colId xmlns:a16="http://schemas.microsoft.com/office/drawing/2014/main" val="1234676251"/>
                    </a:ext>
                  </a:extLst>
                </a:gridCol>
                <a:gridCol w="470074">
                  <a:extLst>
                    <a:ext uri="{9D8B030D-6E8A-4147-A177-3AD203B41FA5}">
                      <a16:colId xmlns:a16="http://schemas.microsoft.com/office/drawing/2014/main" val="4290614221"/>
                    </a:ext>
                  </a:extLst>
                </a:gridCol>
                <a:gridCol w="470074">
                  <a:extLst>
                    <a:ext uri="{9D8B030D-6E8A-4147-A177-3AD203B41FA5}">
                      <a16:colId xmlns:a16="http://schemas.microsoft.com/office/drawing/2014/main" val="3570678717"/>
                    </a:ext>
                  </a:extLst>
                </a:gridCol>
                <a:gridCol w="470074">
                  <a:extLst>
                    <a:ext uri="{9D8B030D-6E8A-4147-A177-3AD203B41FA5}">
                      <a16:colId xmlns:a16="http://schemas.microsoft.com/office/drawing/2014/main" val="3557013875"/>
                    </a:ext>
                  </a:extLst>
                </a:gridCol>
                <a:gridCol w="470074">
                  <a:extLst>
                    <a:ext uri="{9D8B030D-6E8A-4147-A177-3AD203B41FA5}">
                      <a16:colId xmlns:a16="http://schemas.microsoft.com/office/drawing/2014/main" val="3143303423"/>
                    </a:ext>
                  </a:extLst>
                </a:gridCol>
                <a:gridCol w="470074">
                  <a:extLst>
                    <a:ext uri="{9D8B030D-6E8A-4147-A177-3AD203B41FA5}">
                      <a16:colId xmlns:a16="http://schemas.microsoft.com/office/drawing/2014/main" val="811113895"/>
                    </a:ext>
                  </a:extLst>
                </a:gridCol>
                <a:gridCol w="470074">
                  <a:extLst>
                    <a:ext uri="{9D8B030D-6E8A-4147-A177-3AD203B41FA5}">
                      <a16:colId xmlns:a16="http://schemas.microsoft.com/office/drawing/2014/main" val="3260015052"/>
                    </a:ext>
                  </a:extLst>
                </a:gridCol>
                <a:gridCol w="470074">
                  <a:extLst>
                    <a:ext uri="{9D8B030D-6E8A-4147-A177-3AD203B41FA5}">
                      <a16:colId xmlns:a16="http://schemas.microsoft.com/office/drawing/2014/main" val="3530290400"/>
                    </a:ext>
                  </a:extLst>
                </a:gridCol>
                <a:gridCol w="470074">
                  <a:extLst>
                    <a:ext uri="{9D8B030D-6E8A-4147-A177-3AD203B41FA5}">
                      <a16:colId xmlns:a16="http://schemas.microsoft.com/office/drawing/2014/main" val="1016590592"/>
                    </a:ext>
                  </a:extLst>
                </a:gridCol>
                <a:gridCol w="470074">
                  <a:extLst>
                    <a:ext uri="{9D8B030D-6E8A-4147-A177-3AD203B41FA5}">
                      <a16:colId xmlns:a16="http://schemas.microsoft.com/office/drawing/2014/main" val="845157241"/>
                    </a:ext>
                  </a:extLst>
                </a:gridCol>
                <a:gridCol w="470074">
                  <a:extLst>
                    <a:ext uri="{9D8B030D-6E8A-4147-A177-3AD203B41FA5}">
                      <a16:colId xmlns:a16="http://schemas.microsoft.com/office/drawing/2014/main" val="2611672487"/>
                    </a:ext>
                  </a:extLst>
                </a:gridCol>
                <a:gridCol w="470074">
                  <a:extLst>
                    <a:ext uri="{9D8B030D-6E8A-4147-A177-3AD203B41FA5}">
                      <a16:colId xmlns:a16="http://schemas.microsoft.com/office/drawing/2014/main" val="3459487358"/>
                    </a:ext>
                  </a:extLst>
                </a:gridCol>
                <a:gridCol w="470074">
                  <a:extLst>
                    <a:ext uri="{9D8B030D-6E8A-4147-A177-3AD203B41FA5}">
                      <a16:colId xmlns:a16="http://schemas.microsoft.com/office/drawing/2014/main" val="2298555161"/>
                    </a:ext>
                  </a:extLst>
                </a:gridCol>
                <a:gridCol w="470074">
                  <a:extLst>
                    <a:ext uri="{9D8B030D-6E8A-4147-A177-3AD203B41FA5}">
                      <a16:colId xmlns:a16="http://schemas.microsoft.com/office/drawing/2014/main" val="1233904622"/>
                    </a:ext>
                  </a:extLst>
                </a:gridCol>
                <a:gridCol w="470074">
                  <a:extLst>
                    <a:ext uri="{9D8B030D-6E8A-4147-A177-3AD203B41FA5}">
                      <a16:colId xmlns:a16="http://schemas.microsoft.com/office/drawing/2014/main" val="1647108581"/>
                    </a:ext>
                  </a:extLst>
                </a:gridCol>
                <a:gridCol w="470074">
                  <a:extLst>
                    <a:ext uri="{9D8B030D-6E8A-4147-A177-3AD203B41FA5}">
                      <a16:colId xmlns:a16="http://schemas.microsoft.com/office/drawing/2014/main" val="4131586401"/>
                    </a:ext>
                  </a:extLst>
                </a:gridCol>
                <a:gridCol w="470074">
                  <a:extLst>
                    <a:ext uri="{9D8B030D-6E8A-4147-A177-3AD203B41FA5}">
                      <a16:colId xmlns:a16="http://schemas.microsoft.com/office/drawing/2014/main" val="3701799912"/>
                    </a:ext>
                  </a:extLst>
                </a:gridCol>
                <a:gridCol w="470074">
                  <a:extLst>
                    <a:ext uri="{9D8B030D-6E8A-4147-A177-3AD203B41FA5}">
                      <a16:colId xmlns:a16="http://schemas.microsoft.com/office/drawing/2014/main" val="43166036"/>
                    </a:ext>
                  </a:extLst>
                </a:gridCol>
                <a:gridCol w="470074">
                  <a:extLst>
                    <a:ext uri="{9D8B030D-6E8A-4147-A177-3AD203B41FA5}">
                      <a16:colId xmlns:a16="http://schemas.microsoft.com/office/drawing/2014/main" val="2252693503"/>
                    </a:ext>
                  </a:extLst>
                </a:gridCol>
                <a:gridCol w="470074">
                  <a:extLst>
                    <a:ext uri="{9D8B030D-6E8A-4147-A177-3AD203B41FA5}">
                      <a16:colId xmlns:a16="http://schemas.microsoft.com/office/drawing/2014/main" val="2937568516"/>
                    </a:ext>
                  </a:extLst>
                </a:gridCol>
                <a:gridCol w="470074">
                  <a:extLst>
                    <a:ext uri="{9D8B030D-6E8A-4147-A177-3AD203B41FA5}">
                      <a16:colId xmlns:a16="http://schemas.microsoft.com/office/drawing/2014/main" val="1943748713"/>
                    </a:ext>
                  </a:extLst>
                </a:gridCol>
                <a:gridCol w="470074">
                  <a:extLst>
                    <a:ext uri="{9D8B030D-6E8A-4147-A177-3AD203B41FA5}">
                      <a16:colId xmlns:a16="http://schemas.microsoft.com/office/drawing/2014/main" val="1603286018"/>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2">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97180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2"/>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2"/>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2"/>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2"/>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29/05/2020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336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2749083367"/>
              </p:ext>
            </p:extLst>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49.9 (42.1-58.8)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58.4 (52.2-65.1)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67.9 (62.5-73.6)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61.7 (58.1-65.6)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44,110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78.8 (78.1-79.5)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3887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2925319304"/>
              </p:ext>
            </p:extLst>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38 deaths (13 per 100,000, 95% CI: 9-18)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109 deaths (20 per 100,000, 95% CI: 16-24)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 deaths (2 per 100,000, 95% CI: 1-4)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3,150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158 deaths (18 per 100,000, 95% CI: 16-21)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 deaths (2 per 100,000,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4,783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29/05/2020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3273219345"/>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 deaths (3 per 1,000 care home beds, 95% CI: 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 deaths (5 per 1,000 care home beds, 95% CI: 4-7)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29/05/2020</a:t>
            </a:r>
          </a:p>
        </p:txBody>
      </p:sp>
    </p:spTree>
    <p:extLst>
      <p:ext uri="{BB962C8B-B14F-4D97-AF65-F5344CB8AC3E}">
        <p14:creationId xmlns:p14="http://schemas.microsoft.com/office/powerpoint/2010/main" val="362447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556400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12113</TotalTime>
  <Words>4423</Words>
  <Application>Microsoft Macintosh PowerPoint</Application>
  <PresentationFormat>Widescreen</PresentationFormat>
  <Paragraphs>1145</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163</cp:revision>
  <dcterms:created xsi:type="dcterms:W3CDTF">2020-04-23T12:41:56Z</dcterms:created>
  <dcterms:modified xsi:type="dcterms:W3CDTF">2020-06-12T16:10:01Z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